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2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76F3C6-7BC0-51DC-2AEC-E153097885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219CF9F-8E92-9F7A-0B56-5E3213C73D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CADC5A-F5B1-4BD3-094E-ECF632786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3905-721D-41A5-A672-E9DE6DD455B8}" type="datetimeFigureOut">
              <a:rPr lang="es-ES" smtClean="0"/>
              <a:t>06/01/2024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09B132-DFFC-0417-883F-197B03D42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C97920A-BF60-F690-45A0-8F6540B33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883B-C2F1-47C6-955D-829969878F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122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3C8C92-3E5F-7656-E34A-18AEBDB26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9159D96-C7F3-F886-5397-F521D0DE31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E0E02A-D7A0-0D48-CC34-7AAB055B2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3905-721D-41A5-A672-E9DE6DD455B8}" type="datetimeFigureOut">
              <a:rPr lang="es-ES" smtClean="0"/>
              <a:t>06/01/2024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046A8F-BA20-5AC4-D968-20AEDFF26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B41633-01B8-4D9B-1D49-1082DC0F6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883B-C2F1-47C6-955D-829969878F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6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08AF79C-F825-D5E5-CE61-BAAAC3E969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55FDEBE-57C1-B418-4755-35771A1EC6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6A3831-2932-3663-1639-8CBD12247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3905-721D-41A5-A672-E9DE6DD455B8}" type="datetimeFigureOut">
              <a:rPr lang="es-ES" smtClean="0"/>
              <a:t>06/01/2024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A33922F-0A09-342B-9E36-674C9AF41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0C79698-B0D8-E306-32BA-12B3A95CB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883B-C2F1-47C6-955D-829969878F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8316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09778A-92B1-FBC9-1EDF-5549B76CD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F5EF5DF-7D0C-F732-5274-9A103257B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DF976C-C22D-BA3C-CAD6-8A12D4ACB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3905-721D-41A5-A672-E9DE6DD455B8}" type="datetimeFigureOut">
              <a:rPr lang="es-ES" smtClean="0"/>
              <a:t>06/01/2024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204F77-9963-506D-5CDB-9777EE3B5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1E2D64-48D6-56E8-8A88-D322A321A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883B-C2F1-47C6-955D-829969878F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7353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A4CF8B-3742-2E22-E775-5CD64FA26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57EBDEB-DA2C-69AA-C682-BE1684EB5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56BFCF7-A047-3402-CB15-EA027746B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3905-721D-41A5-A672-E9DE6DD455B8}" type="datetimeFigureOut">
              <a:rPr lang="es-ES" smtClean="0"/>
              <a:t>06/01/2024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9482E1-5680-EF3E-476F-6B6AFDC48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FC5914-7C76-66E7-E683-B7EC2FBFA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883B-C2F1-47C6-955D-829969878F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6592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3B27DD-57F0-C332-2B07-616CD9870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7580487-25FC-8DA2-5809-C4EDC662E7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EC4A61A-1F4C-5DF8-67E5-C3E74B6F9B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CFCE511-7EA8-48F4-EEC3-B6D5686BE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3905-721D-41A5-A672-E9DE6DD455B8}" type="datetimeFigureOut">
              <a:rPr lang="es-ES" smtClean="0"/>
              <a:t>06/01/2024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A8D2244-503D-BB92-2919-4D3605DB6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53C227E-E66D-AD90-8BC0-0B042CAD9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883B-C2F1-47C6-955D-829969878F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9321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8127A8-70E2-47C6-076A-807B2870B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2770C9-CA53-38BF-FF09-A93CAA6A22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B67C84C-774A-F570-9D41-DECD324A44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118180B-82BA-8C9D-AF21-08488DB077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A30A067-8E37-395E-9C6D-7F56701BD6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DA68EDD-AAD8-0E6F-B684-998DF227D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3905-721D-41A5-A672-E9DE6DD455B8}" type="datetimeFigureOut">
              <a:rPr lang="es-ES" smtClean="0"/>
              <a:t>06/01/2024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92D60AF-3315-AEE5-DE06-2FB85CB21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F8BEB3B-FE48-2685-79C1-53EE7144A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883B-C2F1-47C6-955D-829969878F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940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C5A32C-B067-3743-7F90-CB90808A1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DF9F6F3-9BA5-344E-E10D-5CBE0036B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3905-721D-41A5-A672-E9DE6DD455B8}" type="datetimeFigureOut">
              <a:rPr lang="es-ES" smtClean="0"/>
              <a:t>06/01/2024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8C131BD-348B-4DEB-9722-7F44BCE79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460DB38-4EEB-F2CA-9463-B95E43713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883B-C2F1-47C6-955D-829969878F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0498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B72FE5E-0143-4C80-4215-FADB2033C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3905-721D-41A5-A672-E9DE6DD455B8}" type="datetimeFigureOut">
              <a:rPr lang="es-ES" smtClean="0"/>
              <a:t>06/01/2024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2901D43-72A9-5FBD-BAED-7C7069F92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560BD4B-E078-F128-1D97-19B1ADFDD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883B-C2F1-47C6-955D-829969878F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028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F8FCC6-3126-87B5-5386-7422F240D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A8263E-7096-564C-B3A3-D1AD3890B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5F61C2F-A1F0-ECF2-4155-97ABCAFE9C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4F887C-FDFA-A5B4-EF10-D2221EF2F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3905-721D-41A5-A672-E9DE6DD455B8}" type="datetimeFigureOut">
              <a:rPr lang="es-ES" smtClean="0"/>
              <a:t>06/01/2024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17EE843-C269-5101-31B6-12F1448C7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26B8DB4-8D28-1E2E-A48C-F9F78C32E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883B-C2F1-47C6-955D-829969878F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0799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F12ACA-585E-5F92-0B19-3027988B5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7229B97-3765-80EF-8B45-A21CC98FA2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281E386-DD41-DA64-0579-89FCAE2953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2967C0D-94A8-EA22-5191-8DFAE8096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3905-721D-41A5-A672-E9DE6DD455B8}" type="datetimeFigureOut">
              <a:rPr lang="es-ES" smtClean="0"/>
              <a:t>06/01/2024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02E0B85-57ED-54A3-7A6D-C394C0574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CED8980-F84E-6A75-1415-46A1818C7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883B-C2F1-47C6-955D-829969878F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6532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649121F-418A-2C53-BE81-E00893A13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5F3ED16-FA9B-F5FC-377C-208602BE1D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C6CFC09-4A59-B4CF-E74D-A8414056D2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33905-721D-41A5-A672-E9DE6DD455B8}" type="datetimeFigureOut">
              <a:rPr lang="es-ES" smtClean="0"/>
              <a:t>06/01/2024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D603E09-0E4A-193A-E2DD-A98DA740F1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F30AB1-5D59-3A1F-7F37-CF08F61435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2883B-C2F1-47C6-955D-829969878F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318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7F5F51A0-B96A-98BE-BF5E-C4537D873D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79" y="6379943"/>
            <a:ext cx="12100561" cy="477897"/>
          </a:xfrm>
          <a:prstGeom prst="rect">
            <a:avLst/>
          </a:prstGeom>
          <a:solidFill>
            <a:srgbClr val="B52E00"/>
          </a:solidFill>
          <a:ln w="9525">
            <a:miter lim="800000"/>
            <a:headEnd/>
            <a:tailEnd/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legacyObliqueTopLeft">
              <a:rot lat="0" lon="0" rev="0"/>
            </a:camera>
            <a:lightRig rig="legacyFlat3" dir="b"/>
          </a:scene3d>
          <a:sp3d extrusionH="152400" prstMaterial="legacyMatte">
            <a:bevelT w="13500" h="13500" prst="angle"/>
            <a:bevelB w="13500" h="13500" prst="angle"/>
            <a:extrusionClr>
              <a:schemeClr val="bg1"/>
            </a:extrusionClr>
            <a:contourClr>
              <a:srgbClr val="002060"/>
            </a:contourClr>
          </a:sp3d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ES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F38A7C7-1E29-42D5-182C-3CA778B62951}"/>
              </a:ext>
            </a:extLst>
          </p:cNvPr>
          <p:cNvSpPr txBox="1"/>
          <p:nvPr/>
        </p:nvSpPr>
        <p:spPr>
          <a:xfrm>
            <a:off x="8515349" y="6387584"/>
            <a:ext cx="351472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CO" sz="2200" dirty="0">
                <a:solidFill>
                  <a:schemeClr val="bg1"/>
                </a:solidFill>
                <a:latin typeface="Cooper Black" panose="0208090404030B020404" pitchFamily="18" charset="0"/>
                <a:ea typeface="Comfortaa"/>
                <a:cs typeface="Comfortaa"/>
                <a:sym typeface="Comfortaa"/>
              </a:rPr>
              <a:t>Carlos F. Cometa H.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D6BDB6E-9F35-8944-5AAA-6BE61C542911}"/>
              </a:ext>
            </a:extLst>
          </p:cNvPr>
          <p:cNvSpPr txBox="1"/>
          <p:nvPr/>
        </p:nvSpPr>
        <p:spPr>
          <a:xfrm>
            <a:off x="104774" y="6359009"/>
            <a:ext cx="45243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2400" dirty="0">
                <a:solidFill>
                  <a:schemeClr val="bg1"/>
                </a:solidFill>
                <a:latin typeface="Century Gothic" panose="020B0502020202020204" pitchFamily="34" charset="0"/>
                <a:ea typeface="Comfortaa"/>
                <a:cs typeface="Comfortaa"/>
                <a:sym typeface="Comfortaa"/>
              </a:rPr>
              <a:t>www.</a:t>
            </a:r>
            <a:r>
              <a:rPr lang="es-CO" sz="2200" dirty="0">
                <a:solidFill>
                  <a:schemeClr val="bg1"/>
                </a:solidFill>
                <a:latin typeface="Century Gothic" panose="020B0502020202020204" pitchFamily="34" charset="0"/>
                <a:ea typeface="Comfortaa"/>
                <a:cs typeface="Comfortaa"/>
                <a:sym typeface="Comfortaa"/>
              </a:rPr>
              <a:t>carlosfcometa</a:t>
            </a:r>
            <a:r>
              <a:rPr lang="es-CO" sz="2400" dirty="0">
                <a:solidFill>
                  <a:schemeClr val="bg1"/>
                </a:solidFill>
                <a:latin typeface="Century Gothic" panose="020B0502020202020204" pitchFamily="34" charset="0"/>
                <a:ea typeface="Comfortaa"/>
                <a:cs typeface="Comfortaa"/>
                <a:sym typeface="Comfortaa"/>
              </a:rPr>
              <a:t>.com</a:t>
            </a:r>
          </a:p>
        </p:txBody>
      </p:sp>
      <p:sp>
        <p:nvSpPr>
          <p:cNvPr id="8" name="Google Shape;209;p21">
            <a:extLst>
              <a:ext uri="{FF2B5EF4-FFF2-40B4-BE49-F238E27FC236}">
                <a16:creationId xmlns:a16="http://schemas.microsoft.com/office/drawing/2014/main" id="{0789E706-76DF-F5A8-22D3-00B32EB5189F}"/>
              </a:ext>
            </a:extLst>
          </p:cNvPr>
          <p:cNvSpPr/>
          <p:nvPr/>
        </p:nvSpPr>
        <p:spPr>
          <a:xfrm>
            <a:off x="1047750" y="337216"/>
            <a:ext cx="10243401" cy="5606384"/>
          </a:xfrm>
          <a:prstGeom prst="rect">
            <a:avLst/>
          </a:prstGeom>
          <a:noFill/>
          <a:ln w="9525" cap="flat" cmpd="sng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endParaRPr lang="es-CO" sz="4400" b="1" dirty="0">
              <a:latin typeface="Century Gothic" panose="020B0502020202020204" pitchFamily="34" charset="0"/>
              <a:ea typeface="Comfortaa"/>
              <a:cs typeface="Comfortaa"/>
              <a:sym typeface="Comfortaa"/>
            </a:endParaRPr>
          </a:p>
          <a:p>
            <a:pPr algn="ctr"/>
            <a:r>
              <a:rPr lang="es-CO" sz="5400" b="1" dirty="0">
                <a:latin typeface="Cooper Black" panose="0208090404030B020404" pitchFamily="18" charset="0"/>
                <a:ea typeface="Comfortaa"/>
                <a:cs typeface="Comfortaa"/>
                <a:sym typeface="Comfortaa"/>
              </a:rPr>
              <a:t>Proyecto de Inversión</a:t>
            </a:r>
          </a:p>
          <a:p>
            <a:pPr algn="ctr"/>
            <a:r>
              <a:rPr lang="es-CO" sz="5400" b="1" dirty="0">
                <a:latin typeface="Cooper Black" panose="0208090404030B020404" pitchFamily="18" charset="0"/>
                <a:ea typeface="Comfortaa"/>
                <a:cs typeface="Comfortaa"/>
                <a:sym typeface="Comfortaa"/>
              </a:rPr>
              <a:t>Fases</a:t>
            </a:r>
          </a:p>
          <a:p>
            <a:pPr algn="ctr"/>
            <a:endParaRPr lang="es-CO" sz="6000" b="1" dirty="0">
              <a:latin typeface="Century Gothic" panose="020B0502020202020204" pitchFamily="34" charset="0"/>
              <a:ea typeface="Comfortaa"/>
              <a:cs typeface="Comfortaa"/>
              <a:sym typeface="Comfortaa"/>
            </a:endParaRPr>
          </a:p>
          <a:p>
            <a:pPr algn="ctr"/>
            <a:r>
              <a:rPr lang="es-CO" sz="4400" b="1" dirty="0">
                <a:solidFill>
                  <a:srgbClr val="002060"/>
                </a:solidFill>
                <a:latin typeface="Century Gothic" panose="020B0502020202020204" pitchFamily="34" charset="0"/>
                <a:ea typeface="Comfortaa"/>
                <a:cs typeface="Comfortaa"/>
                <a:sym typeface="Comfortaa"/>
              </a:rPr>
              <a:t>Material de Trabajo</a:t>
            </a:r>
          </a:p>
          <a:p>
            <a:pPr algn="ctr"/>
            <a:endParaRPr lang="es-CO" sz="4400" b="1" dirty="0">
              <a:latin typeface="Century Gothic" panose="020B0502020202020204" pitchFamily="34" charset="0"/>
              <a:ea typeface="Comfortaa"/>
              <a:cs typeface="Comfortaa"/>
              <a:sym typeface="Comforta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4400" b="1" dirty="0">
                <a:latin typeface="Century Gothic" panose="020B0502020202020204" pitchFamily="34" charset="0"/>
                <a:ea typeface="Comfortaa"/>
                <a:cs typeface="Comfortaa"/>
                <a:sym typeface="Comfortaa"/>
              </a:rPr>
              <a:t>2024</a:t>
            </a:r>
          </a:p>
          <a:p>
            <a:pPr algn="r"/>
            <a:endParaRPr lang="es-CO" sz="4400" b="1" dirty="0">
              <a:latin typeface="Century Gothic" panose="020B0502020202020204" pitchFamily="34" charset="0"/>
              <a:ea typeface="Comfortaa"/>
              <a:cs typeface="Comfortaa"/>
              <a:sym typeface="Comfortaa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lang="es-CO" sz="5400" b="1" dirty="0">
              <a:latin typeface="Century Gothic" panose="020B0502020202020204" pitchFamily="34" charset="0"/>
              <a:ea typeface="Comfortaa"/>
              <a:cs typeface="Comfortaa"/>
              <a:sym typeface="Comfortaa"/>
            </a:endParaRPr>
          </a:p>
        </p:txBody>
      </p:sp>
    </p:spTree>
    <p:extLst>
      <p:ext uri="{BB962C8B-B14F-4D97-AF65-F5344CB8AC3E}">
        <p14:creationId xmlns:p14="http://schemas.microsoft.com/office/powerpoint/2010/main" val="3482603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7F5F51A0-B96A-98BE-BF5E-C4537D873D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79" y="6379943"/>
            <a:ext cx="12100561" cy="477897"/>
          </a:xfrm>
          <a:prstGeom prst="rect">
            <a:avLst/>
          </a:prstGeom>
          <a:solidFill>
            <a:srgbClr val="B52E00"/>
          </a:solidFill>
          <a:ln w="9525">
            <a:miter lim="800000"/>
            <a:headEnd/>
            <a:tailEnd/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legacyObliqueTopLeft">
              <a:rot lat="0" lon="0" rev="0"/>
            </a:camera>
            <a:lightRig rig="legacyFlat3" dir="b"/>
          </a:scene3d>
          <a:sp3d extrusionH="152400" prstMaterial="legacyMatte">
            <a:bevelT w="13500" h="13500" prst="angle"/>
            <a:bevelB w="13500" h="13500" prst="angle"/>
            <a:extrusionClr>
              <a:schemeClr val="bg1"/>
            </a:extrusionClr>
            <a:contourClr>
              <a:srgbClr val="002060"/>
            </a:contourClr>
          </a:sp3d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ES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F38A7C7-1E29-42D5-182C-3CA778B62951}"/>
              </a:ext>
            </a:extLst>
          </p:cNvPr>
          <p:cNvSpPr txBox="1"/>
          <p:nvPr/>
        </p:nvSpPr>
        <p:spPr>
          <a:xfrm>
            <a:off x="8515349" y="6387584"/>
            <a:ext cx="351472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CO" sz="2200" dirty="0">
                <a:solidFill>
                  <a:schemeClr val="bg1"/>
                </a:solidFill>
                <a:latin typeface="Cooper Black" panose="0208090404030B020404" pitchFamily="18" charset="0"/>
                <a:ea typeface="Comfortaa"/>
                <a:cs typeface="Comfortaa"/>
                <a:sym typeface="Comfortaa"/>
              </a:rPr>
              <a:t>Carlos F. Cometa H.</a:t>
            </a:r>
          </a:p>
        </p:txBody>
      </p:sp>
      <p:sp>
        <p:nvSpPr>
          <p:cNvPr id="2" name="Google Shape;209;p21">
            <a:extLst>
              <a:ext uri="{FF2B5EF4-FFF2-40B4-BE49-F238E27FC236}">
                <a16:creationId xmlns:a16="http://schemas.microsoft.com/office/drawing/2014/main" id="{602E0576-9FC4-7EBD-09E3-C0D2AD8D0CB4}"/>
              </a:ext>
            </a:extLst>
          </p:cNvPr>
          <p:cNvSpPr/>
          <p:nvPr/>
        </p:nvSpPr>
        <p:spPr>
          <a:xfrm>
            <a:off x="40061" y="1719125"/>
            <a:ext cx="4055690" cy="2757625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s-CO" sz="5400" b="1" dirty="0">
                <a:solidFill>
                  <a:srgbClr val="002060"/>
                </a:solidFill>
                <a:latin typeface="Cooper Black" panose="0208090404030B020404" pitchFamily="18" charset="0"/>
                <a:ea typeface="Comfortaa"/>
                <a:cs typeface="Comfortaa"/>
                <a:sym typeface="Comfortaa"/>
              </a:rPr>
              <a:t>Proyecto </a:t>
            </a:r>
          </a:p>
          <a:p>
            <a:pPr algn="ctr"/>
            <a:r>
              <a:rPr lang="es-CO" sz="5400" b="1" dirty="0">
                <a:solidFill>
                  <a:srgbClr val="002060"/>
                </a:solidFill>
                <a:latin typeface="Cooper Black" panose="0208090404030B020404" pitchFamily="18" charset="0"/>
                <a:ea typeface="Comfortaa"/>
                <a:cs typeface="Comfortaa"/>
                <a:sym typeface="Comfortaa"/>
              </a:rPr>
              <a:t>de </a:t>
            </a:r>
          </a:p>
          <a:p>
            <a:pPr algn="ctr"/>
            <a:r>
              <a:rPr lang="es-CO" sz="5400" b="1" dirty="0">
                <a:solidFill>
                  <a:srgbClr val="002060"/>
                </a:solidFill>
                <a:latin typeface="Cooper Black" panose="0208090404030B020404" pitchFamily="18" charset="0"/>
                <a:ea typeface="Comfortaa"/>
                <a:cs typeface="Comfortaa"/>
                <a:sym typeface="Comfortaa"/>
              </a:rPr>
              <a:t>Inversión</a:t>
            </a:r>
          </a:p>
        </p:txBody>
      </p:sp>
      <p:sp>
        <p:nvSpPr>
          <p:cNvPr id="3" name="Google Shape;209;p21">
            <a:extLst>
              <a:ext uri="{FF2B5EF4-FFF2-40B4-BE49-F238E27FC236}">
                <a16:creationId xmlns:a16="http://schemas.microsoft.com/office/drawing/2014/main" id="{9FBEB519-2332-3857-1DB9-19DEBE44F6D0}"/>
              </a:ext>
            </a:extLst>
          </p:cNvPr>
          <p:cNvSpPr/>
          <p:nvPr/>
        </p:nvSpPr>
        <p:spPr>
          <a:xfrm>
            <a:off x="4631111" y="914609"/>
            <a:ext cx="7235078" cy="4743241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s-CO" sz="4800" kern="0" dirty="0"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0. Visualización Idea de Negocio</a:t>
            </a:r>
          </a:p>
          <a:p>
            <a:pPr marL="457200" lvl="0" indent="-457200">
              <a:buAutoNum type="arabicPeriod"/>
            </a:pPr>
            <a:r>
              <a:rPr lang="es-CO" sz="4800" kern="0" dirty="0"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Estudio de Mercados</a:t>
            </a:r>
          </a:p>
          <a:p>
            <a:pPr marL="457200" lvl="0" indent="-457200">
              <a:buAutoNum type="arabicPeriod"/>
            </a:pPr>
            <a:r>
              <a:rPr lang="es-CO" sz="4800" kern="0" dirty="0"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Estudio Técnico</a:t>
            </a:r>
          </a:p>
          <a:p>
            <a:pPr marL="457200" lvl="0" indent="-457200">
              <a:buAutoNum type="arabicPeriod"/>
            </a:pPr>
            <a:r>
              <a:rPr lang="es-CO" sz="4800" kern="0" dirty="0"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Estudio Legal y Organizacional</a:t>
            </a:r>
          </a:p>
          <a:p>
            <a:pPr marL="457200" lvl="0" indent="-457200">
              <a:buAutoNum type="arabicPeriod"/>
            </a:pPr>
            <a:r>
              <a:rPr lang="es-CO" sz="4800" kern="0" dirty="0"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Estudio Financiero</a:t>
            </a:r>
          </a:p>
          <a:p>
            <a:pPr marL="457200" lvl="0" indent="-457200">
              <a:buAutoNum type="arabicPeriod"/>
            </a:pPr>
            <a:r>
              <a:rPr lang="es-CO" sz="4800" kern="0" dirty="0"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Evaluación del Proyecto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36E234F-6669-13E2-BE9A-C22D3FB9F11E}"/>
              </a:ext>
            </a:extLst>
          </p:cNvPr>
          <p:cNvSpPr txBox="1"/>
          <p:nvPr/>
        </p:nvSpPr>
        <p:spPr>
          <a:xfrm>
            <a:off x="104774" y="6359009"/>
            <a:ext cx="45243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2400" dirty="0">
                <a:solidFill>
                  <a:schemeClr val="bg1"/>
                </a:solidFill>
                <a:latin typeface="Century Gothic" panose="020B0502020202020204" pitchFamily="34" charset="0"/>
                <a:ea typeface="Comfortaa"/>
                <a:cs typeface="Comfortaa"/>
                <a:sym typeface="Comfortaa"/>
              </a:rPr>
              <a:t>www.</a:t>
            </a:r>
            <a:r>
              <a:rPr lang="es-CO" sz="2200" dirty="0">
                <a:solidFill>
                  <a:schemeClr val="bg1"/>
                </a:solidFill>
                <a:latin typeface="Century Gothic" panose="020B0502020202020204" pitchFamily="34" charset="0"/>
                <a:ea typeface="Comfortaa"/>
                <a:cs typeface="Comfortaa"/>
                <a:sym typeface="Comfortaa"/>
              </a:rPr>
              <a:t>carlosfcometa</a:t>
            </a:r>
            <a:r>
              <a:rPr lang="es-CO" sz="2400" dirty="0">
                <a:solidFill>
                  <a:schemeClr val="bg1"/>
                </a:solidFill>
                <a:latin typeface="Century Gothic" panose="020B0502020202020204" pitchFamily="34" charset="0"/>
                <a:ea typeface="Comfortaa"/>
                <a:cs typeface="Comfortaa"/>
                <a:sym typeface="Comfortaa"/>
              </a:rPr>
              <a:t>.com</a:t>
            </a:r>
          </a:p>
        </p:txBody>
      </p:sp>
    </p:spTree>
    <p:extLst>
      <p:ext uri="{BB962C8B-B14F-4D97-AF65-F5344CB8AC3E}">
        <p14:creationId xmlns:p14="http://schemas.microsoft.com/office/powerpoint/2010/main" val="3040089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7F5F51A0-B96A-98BE-BF5E-C4537D873D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79" y="6379943"/>
            <a:ext cx="12100561" cy="477897"/>
          </a:xfrm>
          <a:prstGeom prst="rect">
            <a:avLst/>
          </a:prstGeom>
          <a:solidFill>
            <a:srgbClr val="B52E00"/>
          </a:solidFill>
          <a:ln w="9525">
            <a:miter lim="800000"/>
            <a:headEnd/>
            <a:tailEnd/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legacyObliqueTopLeft">
              <a:rot lat="0" lon="0" rev="0"/>
            </a:camera>
            <a:lightRig rig="legacyFlat3" dir="b"/>
          </a:scene3d>
          <a:sp3d extrusionH="152400" prstMaterial="legacyMatte">
            <a:bevelT w="13500" h="13500" prst="angle"/>
            <a:bevelB w="13500" h="13500" prst="angle"/>
            <a:extrusionClr>
              <a:schemeClr val="bg1"/>
            </a:extrusionClr>
            <a:contourClr>
              <a:srgbClr val="002060"/>
            </a:contourClr>
          </a:sp3d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ES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F38A7C7-1E29-42D5-182C-3CA778B62951}"/>
              </a:ext>
            </a:extLst>
          </p:cNvPr>
          <p:cNvSpPr txBox="1"/>
          <p:nvPr/>
        </p:nvSpPr>
        <p:spPr>
          <a:xfrm>
            <a:off x="8515349" y="6387584"/>
            <a:ext cx="351472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CO" sz="2200" dirty="0">
                <a:solidFill>
                  <a:schemeClr val="bg1"/>
                </a:solidFill>
                <a:latin typeface="Cooper Black" panose="0208090404030B020404" pitchFamily="18" charset="0"/>
                <a:ea typeface="Comfortaa"/>
                <a:cs typeface="Comfortaa"/>
                <a:sym typeface="Comfortaa"/>
              </a:rPr>
              <a:t>Carlos F. Cometa H.</a:t>
            </a:r>
          </a:p>
        </p:txBody>
      </p:sp>
      <p:sp>
        <p:nvSpPr>
          <p:cNvPr id="2" name="Google Shape;209;p21">
            <a:extLst>
              <a:ext uri="{FF2B5EF4-FFF2-40B4-BE49-F238E27FC236}">
                <a16:creationId xmlns:a16="http://schemas.microsoft.com/office/drawing/2014/main" id="{602E0576-9FC4-7EBD-09E3-C0D2AD8D0CB4}"/>
              </a:ext>
            </a:extLst>
          </p:cNvPr>
          <p:cNvSpPr/>
          <p:nvPr/>
        </p:nvSpPr>
        <p:spPr>
          <a:xfrm>
            <a:off x="40061" y="1719125"/>
            <a:ext cx="4055690" cy="2757625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s-CO" sz="5400" b="1" dirty="0">
                <a:solidFill>
                  <a:srgbClr val="002060"/>
                </a:solidFill>
                <a:latin typeface="Cooper Black" panose="0208090404030B020404" pitchFamily="18" charset="0"/>
                <a:ea typeface="Comfortaa"/>
                <a:cs typeface="Comfortaa"/>
                <a:sym typeface="Comfortaa"/>
              </a:rPr>
              <a:t>Proyecto </a:t>
            </a:r>
          </a:p>
          <a:p>
            <a:pPr algn="ctr"/>
            <a:r>
              <a:rPr lang="es-CO" sz="5400" b="1" dirty="0">
                <a:solidFill>
                  <a:srgbClr val="002060"/>
                </a:solidFill>
                <a:latin typeface="Cooper Black" panose="0208090404030B020404" pitchFamily="18" charset="0"/>
                <a:ea typeface="Comfortaa"/>
                <a:cs typeface="Comfortaa"/>
                <a:sym typeface="Comfortaa"/>
              </a:rPr>
              <a:t>de </a:t>
            </a:r>
          </a:p>
          <a:p>
            <a:pPr algn="ctr"/>
            <a:r>
              <a:rPr lang="es-CO" sz="5400" b="1" dirty="0">
                <a:solidFill>
                  <a:srgbClr val="002060"/>
                </a:solidFill>
                <a:latin typeface="Cooper Black" panose="0208090404030B020404" pitchFamily="18" charset="0"/>
                <a:ea typeface="Comfortaa"/>
                <a:cs typeface="Comfortaa"/>
                <a:sym typeface="Comfortaa"/>
              </a:rPr>
              <a:t>Inversión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36E234F-6669-13E2-BE9A-C22D3FB9F11E}"/>
              </a:ext>
            </a:extLst>
          </p:cNvPr>
          <p:cNvSpPr txBox="1"/>
          <p:nvPr/>
        </p:nvSpPr>
        <p:spPr>
          <a:xfrm>
            <a:off x="104774" y="6359009"/>
            <a:ext cx="45243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2400" dirty="0">
                <a:solidFill>
                  <a:schemeClr val="bg1"/>
                </a:solidFill>
                <a:latin typeface="Century Gothic" panose="020B0502020202020204" pitchFamily="34" charset="0"/>
                <a:ea typeface="Comfortaa"/>
                <a:cs typeface="Comfortaa"/>
                <a:sym typeface="Comfortaa"/>
              </a:rPr>
              <a:t>www.</a:t>
            </a:r>
            <a:r>
              <a:rPr lang="es-CO" sz="2200" dirty="0">
                <a:solidFill>
                  <a:schemeClr val="bg1"/>
                </a:solidFill>
                <a:latin typeface="Century Gothic" panose="020B0502020202020204" pitchFamily="34" charset="0"/>
                <a:ea typeface="Comfortaa"/>
                <a:cs typeface="Comfortaa"/>
                <a:sym typeface="Comfortaa"/>
              </a:rPr>
              <a:t>carlosfcometa</a:t>
            </a:r>
            <a:r>
              <a:rPr lang="es-CO" sz="2400" dirty="0">
                <a:solidFill>
                  <a:schemeClr val="bg1"/>
                </a:solidFill>
                <a:latin typeface="Century Gothic" panose="020B0502020202020204" pitchFamily="34" charset="0"/>
                <a:ea typeface="Comfortaa"/>
                <a:cs typeface="Comfortaa"/>
                <a:sym typeface="Comfortaa"/>
              </a:rPr>
              <a:t>.com</a:t>
            </a:r>
          </a:p>
        </p:txBody>
      </p:sp>
      <p:sp>
        <p:nvSpPr>
          <p:cNvPr id="7" name="Google Shape;209;p21">
            <a:extLst>
              <a:ext uri="{FF2B5EF4-FFF2-40B4-BE49-F238E27FC236}">
                <a16:creationId xmlns:a16="http://schemas.microsoft.com/office/drawing/2014/main" id="{5555D0C9-159E-94B6-8E9D-299D8048EC66}"/>
              </a:ext>
            </a:extLst>
          </p:cNvPr>
          <p:cNvSpPr/>
          <p:nvPr/>
        </p:nvSpPr>
        <p:spPr>
          <a:xfrm>
            <a:off x="4869237" y="352634"/>
            <a:ext cx="6227388" cy="5097382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s-CO" sz="3600" kern="0" dirty="0"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0.  Visualización Idea de Negocio</a:t>
            </a:r>
          </a:p>
          <a:p>
            <a:pPr marL="457200" lvl="0" indent="-457200">
              <a:buAutoNum type="arabicPeriod"/>
            </a:pPr>
            <a:r>
              <a:rPr lang="es-CO" sz="3600" kern="0" dirty="0">
                <a:solidFill>
                  <a:srgbClr val="0070C0"/>
                </a:solidFill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Estudio de Mercados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CO" sz="3600" kern="0" dirty="0">
                <a:solidFill>
                  <a:srgbClr val="0070C0"/>
                </a:solidFill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Demanda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CO" sz="3600" kern="0" dirty="0">
                <a:solidFill>
                  <a:srgbClr val="0070C0"/>
                </a:solidFill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Oferta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CO" sz="3600" kern="0" dirty="0">
                <a:solidFill>
                  <a:srgbClr val="0070C0"/>
                </a:solidFill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Precio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CO" sz="3600" kern="0" dirty="0">
                <a:solidFill>
                  <a:srgbClr val="0070C0"/>
                </a:solidFill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Canales de Comercialización</a:t>
            </a:r>
          </a:p>
          <a:p>
            <a:pPr marL="457200" lvl="0" indent="-457200">
              <a:buAutoNum type="arabicPeriod"/>
            </a:pPr>
            <a:r>
              <a:rPr lang="es-CO" sz="3600" kern="0" dirty="0"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Estudio Técnico</a:t>
            </a:r>
          </a:p>
          <a:p>
            <a:pPr marL="457200" lvl="0" indent="-457200">
              <a:buAutoNum type="arabicPeriod"/>
            </a:pPr>
            <a:r>
              <a:rPr lang="es-CO" sz="3600" kern="0" dirty="0"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Estudio Legal y Organizacional</a:t>
            </a:r>
          </a:p>
          <a:p>
            <a:pPr marL="457200" lvl="0" indent="-457200">
              <a:buAutoNum type="arabicPeriod"/>
            </a:pPr>
            <a:r>
              <a:rPr lang="es-CO" sz="3600" kern="0" dirty="0"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Estudio Financiero</a:t>
            </a:r>
          </a:p>
          <a:p>
            <a:pPr marL="457200" lvl="0" indent="-457200">
              <a:buAutoNum type="arabicPeriod"/>
            </a:pPr>
            <a:r>
              <a:rPr lang="es-CO" sz="3600" kern="0" dirty="0"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Evaluación del Proyecto</a:t>
            </a:r>
          </a:p>
        </p:txBody>
      </p:sp>
    </p:spTree>
    <p:extLst>
      <p:ext uri="{BB962C8B-B14F-4D97-AF65-F5344CB8AC3E}">
        <p14:creationId xmlns:p14="http://schemas.microsoft.com/office/powerpoint/2010/main" val="2598002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7F5F51A0-B96A-98BE-BF5E-C4537D873D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79" y="6379943"/>
            <a:ext cx="12100561" cy="477897"/>
          </a:xfrm>
          <a:prstGeom prst="rect">
            <a:avLst/>
          </a:prstGeom>
          <a:solidFill>
            <a:srgbClr val="B52E00"/>
          </a:solidFill>
          <a:ln w="9525">
            <a:miter lim="800000"/>
            <a:headEnd/>
            <a:tailEnd/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legacyObliqueTopLeft">
              <a:rot lat="0" lon="0" rev="0"/>
            </a:camera>
            <a:lightRig rig="legacyFlat3" dir="b"/>
          </a:scene3d>
          <a:sp3d extrusionH="152400" prstMaterial="legacyMatte">
            <a:bevelT w="13500" h="13500" prst="angle"/>
            <a:bevelB w="13500" h="13500" prst="angle"/>
            <a:extrusionClr>
              <a:schemeClr val="bg1"/>
            </a:extrusionClr>
            <a:contourClr>
              <a:srgbClr val="002060"/>
            </a:contourClr>
          </a:sp3d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ES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F38A7C7-1E29-42D5-182C-3CA778B62951}"/>
              </a:ext>
            </a:extLst>
          </p:cNvPr>
          <p:cNvSpPr txBox="1"/>
          <p:nvPr/>
        </p:nvSpPr>
        <p:spPr>
          <a:xfrm>
            <a:off x="8515349" y="6387584"/>
            <a:ext cx="351472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CO" sz="2200" dirty="0">
                <a:solidFill>
                  <a:schemeClr val="bg1"/>
                </a:solidFill>
                <a:latin typeface="Cooper Black" panose="0208090404030B020404" pitchFamily="18" charset="0"/>
                <a:ea typeface="Comfortaa"/>
                <a:cs typeface="Comfortaa"/>
                <a:sym typeface="Comfortaa"/>
              </a:rPr>
              <a:t>Carlos F. Cometa H.</a:t>
            </a:r>
          </a:p>
        </p:txBody>
      </p:sp>
      <p:sp>
        <p:nvSpPr>
          <p:cNvPr id="2" name="Google Shape;209;p21">
            <a:extLst>
              <a:ext uri="{FF2B5EF4-FFF2-40B4-BE49-F238E27FC236}">
                <a16:creationId xmlns:a16="http://schemas.microsoft.com/office/drawing/2014/main" id="{602E0576-9FC4-7EBD-09E3-C0D2AD8D0CB4}"/>
              </a:ext>
            </a:extLst>
          </p:cNvPr>
          <p:cNvSpPr/>
          <p:nvPr/>
        </p:nvSpPr>
        <p:spPr>
          <a:xfrm>
            <a:off x="40061" y="1719125"/>
            <a:ext cx="4055690" cy="2757625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s-CO" sz="5400" b="1" dirty="0">
                <a:solidFill>
                  <a:srgbClr val="002060"/>
                </a:solidFill>
                <a:latin typeface="Cooper Black" panose="0208090404030B020404" pitchFamily="18" charset="0"/>
                <a:ea typeface="Comfortaa"/>
                <a:cs typeface="Comfortaa"/>
                <a:sym typeface="Comfortaa"/>
              </a:rPr>
              <a:t>Proyecto </a:t>
            </a:r>
          </a:p>
          <a:p>
            <a:pPr algn="ctr"/>
            <a:r>
              <a:rPr lang="es-CO" sz="5400" b="1" dirty="0">
                <a:solidFill>
                  <a:srgbClr val="002060"/>
                </a:solidFill>
                <a:latin typeface="Cooper Black" panose="0208090404030B020404" pitchFamily="18" charset="0"/>
                <a:ea typeface="Comfortaa"/>
                <a:cs typeface="Comfortaa"/>
                <a:sym typeface="Comfortaa"/>
              </a:rPr>
              <a:t>de </a:t>
            </a:r>
          </a:p>
          <a:p>
            <a:pPr algn="ctr"/>
            <a:r>
              <a:rPr lang="es-CO" sz="5400" b="1" dirty="0">
                <a:solidFill>
                  <a:srgbClr val="002060"/>
                </a:solidFill>
                <a:latin typeface="Cooper Black" panose="0208090404030B020404" pitchFamily="18" charset="0"/>
                <a:ea typeface="Comfortaa"/>
                <a:cs typeface="Comfortaa"/>
                <a:sym typeface="Comfortaa"/>
              </a:rPr>
              <a:t>Inversión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36E234F-6669-13E2-BE9A-C22D3FB9F11E}"/>
              </a:ext>
            </a:extLst>
          </p:cNvPr>
          <p:cNvSpPr txBox="1"/>
          <p:nvPr/>
        </p:nvSpPr>
        <p:spPr>
          <a:xfrm>
            <a:off x="104774" y="6359009"/>
            <a:ext cx="45243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2400" dirty="0">
                <a:solidFill>
                  <a:schemeClr val="bg1"/>
                </a:solidFill>
                <a:latin typeface="Century Gothic" panose="020B0502020202020204" pitchFamily="34" charset="0"/>
                <a:ea typeface="Comfortaa"/>
                <a:cs typeface="Comfortaa"/>
                <a:sym typeface="Comfortaa"/>
              </a:rPr>
              <a:t>www.</a:t>
            </a:r>
            <a:r>
              <a:rPr lang="es-CO" sz="2200" dirty="0">
                <a:solidFill>
                  <a:schemeClr val="bg1"/>
                </a:solidFill>
                <a:latin typeface="Century Gothic" panose="020B0502020202020204" pitchFamily="34" charset="0"/>
                <a:ea typeface="Comfortaa"/>
                <a:cs typeface="Comfortaa"/>
                <a:sym typeface="Comfortaa"/>
              </a:rPr>
              <a:t>carlosfcometa</a:t>
            </a:r>
            <a:r>
              <a:rPr lang="es-CO" sz="2400" dirty="0">
                <a:solidFill>
                  <a:schemeClr val="bg1"/>
                </a:solidFill>
                <a:latin typeface="Century Gothic" panose="020B0502020202020204" pitchFamily="34" charset="0"/>
                <a:ea typeface="Comfortaa"/>
                <a:cs typeface="Comfortaa"/>
                <a:sym typeface="Comfortaa"/>
              </a:rPr>
              <a:t>.com</a:t>
            </a:r>
          </a:p>
        </p:txBody>
      </p:sp>
      <p:sp>
        <p:nvSpPr>
          <p:cNvPr id="7" name="Google Shape;209;p21">
            <a:extLst>
              <a:ext uri="{FF2B5EF4-FFF2-40B4-BE49-F238E27FC236}">
                <a16:creationId xmlns:a16="http://schemas.microsoft.com/office/drawing/2014/main" id="{5555D0C9-159E-94B6-8E9D-299D8048EC66}"/>
              </a:ext>
            </a:extLst>
          </p:cNvPr>
          <p:cNvSpPr/>
          <p:nvPr/>
        </p:nvSpPr>
        <p:spPr>
          <a:xfrm>
            <a:off x="4869236" y="352634"/>
            <a:ext cx="7160837" cy="5097382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s-CO" sz="3600" kern="0" dirty="0"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0.  Visualización Idea de Negocio</a:t>
            </a:r>
          </a:p>
          <a:p>
            <a:pPr marL="457200" lvl="0" indent="-457200">
              <a:buAutoNum type="arabicPeriod"/>
            </a:pPr>
            <a:r>
              <a:rPr lang="es-CO" sz="3600" kern="0" dirty="0"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Estudio de Mercados</a:t>
            </a:r>
          </a:p>
          <a:p>
            <a:pPr marL="457200" lvl="0" indent="-457200">
              <a:buAutoNum type="arabicPeriod"/>
            </a:pPr>
            <a:r>
              <a:rPr lang="es-CO" sz="3600" kern="0" dirty="0">
                <a:solidFill>
                  <a:srgbClr val="0070C0"/>
                </a:solidFill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Estudio Técnico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s-CO" sz="3600" kern="0" dirty="0">
                <a:solidFill>
                  <a:srgbClr val="0070C0"/>
                </a:solidFill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Tamaño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s-CO" sz="3600" kern="0" dirty="0">
                <a:solidFill>
                  <a:srgbClr val="0070C0"/>
                </a:solidFill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Localización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s-CO" sz="3600" kern="0" dirty="0">
                <a:solidFill>
                  <a:srgbClr val="0070C0"/>
                </a:solidFill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Ingeniería del Proyecto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s-CO" sz="3600" kern="0" dirty="0">
                <a:solidFill>
                  <a:srgbClr val="0070C0"/>
                </a:solidFill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Requerimientos físicos y tecnológicos</a:t>
            </a:r>
          </a:p>
          <a:p>
            <a:pPr marL="457200" lvl="0" indent="-457200">
              <a:buAutoNum type="arabicPeriod"/>
            </a:pPr>
            <a:r>
              <a:rPr lang="es-CO" sz="3600" kern="0" dirty="0"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Estudio Legal y Organizacional</a:t>
            </a:r>
          </a:p>
          <a:p>
            <a:pPr marL="457200" lvl="0" indent="-457200">
              <a:buAutoNum type="arabicPeriod"/>
            </a:pPr>
            <a:r>
              <a:rPr lang="es-CO" sz="3600" kern="0" dirty="0"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Estudio Financiero</a:t>
            </a:r>
          </a:p>
          <a:p>
            <a:pPr marL="457200" lvl="0" indent="-457200">
              <a:buAutoNum type="arabicPeriod"/>
            </a:pPr>
            <a:r>
              <a:rPr lang="es-CO" sz="3600" kern="0" dirty="0"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Evaluación del Proyecto</a:t>
            </a:r>
          </a:p>
        </p:txBody>
      </p:sp>
    </p:spTree>
    <p:extLst>
      <p:ext uri="{BB962C8B-B14F-4D97-AF65-F5344CB8AC3E}">
        <p14:creationId xmlns:p14="http://schemas.microsoft.com/office/powerpoint/2010/main" val="3765995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7F5F51A0-B96A-98BE-BF5E-C4537D873D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79" y="6379943"/>
            <a:ext cx="12100561" cy="477897"/>
          </a:xfrm>
          <a:prstGeom prst="rect">
            <a:avLst/>
          </a:prstGeom>
          <a:solidFill>
            <a:srgbClr val="B52E00"/>
          </a:solidFill>
          <a:ln w="9525">
            <a:miter lim="800000"/>
            <a:headEnd/>
            <a:tailEnd/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legacyObliqueTopLeft">
              <a:rot lat="0" lon="0" rev="0"/>
            </a:camera>
            <a:lightRig rig="legacyFlat3" dir="b"/>
          </a:scene3d>
          <a:sp3d extrusionH="152400" prstMaterial="legacyMatte">
            <a:bevelT w="13500" h="13500" prst="angle"/>
            <a:bevelB w="13500" h="13500" prst="angle"/>
            <a:extrusionClr>
              <a:schemeClr val="bg1"/>
            </a:extrusionClr>
            <a:contourClr>
              <a:srgbClr val="002060"/>
            </a:contourClr>
          </a:sp3d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ES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F38A7C7-1E29-42D5-182C-3CA778B62951}"/>
              </a:ext>
            </a:extLst>
          </p:cNvPr>
          <p:cNvSpPr txBox="1"/>
          <p:nvPr/>
        </p:nvSpPr>
        <p:spPr>
          <a:xfrm>
            <a:off x="8515349" y="6387584"/>
            <a:ext cx="351472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CO" sz="2200" dirty="0">
                <a:solidFill>
                  <a:schemeClr val="bg1"/>
                </a:solidFill>
                <a:latin typeface="Cooper Black" panose="0208090404030B020404" pitchFamily="18" charset="0"/>
                <a:ea typeface="Comfortaa"/>
                <a:cs typeface="Comfortaa"/>
                <a:sym typeface="Comfortaa"/>
              </a:rPr>
              <a:t>Carlos F. Cometa H.</a:t>
            </a:r>
          </a:p>
        </p:txBody>
      </p:sp>
      <p:sp>
        <p:nvSpPr>
          <p:cNvPr id="2" name="Google Shape;209;p21">
            <a:extLst>
              <a:ext uri="{FF2B5EF4-FFF2-40B4-BE49-F238E27FC236}">
                <a16:creationId xmlns:a16="http://schemas.microsoft.com/office/drawing/2014/main" id="{602E0576-9FC4-7EBD-09E3-C0D2AD8D0CB4}"/>
              </a:ext>
            </a:extLst>
          </p:cNvPr>
          <p:cNvSpPr/>
          <p:nvPr/>
        </p:nvSpPr>
        <p:spPr>
          <a:xfrm>
            <a:off x="40061" y="1719125"/>
            <a:ext cx="4055690" cy="2757625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s-CO" sz="5400" b="1" dirty="0">
                <a:solidFill>
                  <a:srgbClr val="002060"/>
                </a:solidFill>
                <a:latin typeface="Cooper Black" panose="0208090404030B020404" pitchFamily="18" charset="0"/>
                <a:ea typeface="Comfortaa"/>
                <a:cs typeface="Comfortaa"/>
                <a:sym typeface="Comfortaa"/>
              </a:rPr>
              <a:t>Proyecto </a:t>
            </a:r>
          </a:p>
          <a:p>
            <a:pPr algn="ctr"/>
            <a:r>
              <a:rPr lang="es-CO" sz="5400" b="1" dirty="0">
                <a:solidFill>
                  <a:srgbClr val="002060"/>
                </a:solidFill>
                <a:latin typeface="Cooper Black" panose="0208090404030B020404" pitchFamily="18" charset="0"/>
                <a:ea typeface="Comfortaa"/>
                <a:cs typeface="Comfortaa"/>
                <a:sym typeface="Comfortaa"/>
              </a:rPr>
              <a:t>de </a:t>
            </a:r>
          </a:p>
          <a:p>
            <a:pPr algn="ctr"/>
            <a:r>
              <a:rPr lang="es-CO" sz="5400" b="1" dirty="0">
                <a:solidFill>
                  <a:srgbClr val="002060"/>
                </a:solidFill>
                <a:latin typeface="Cooper Black" panose="0208090404030B020404" pitchFamily="18" charset="0"/>
                <a:ea typeface="Comfortaa"/>
                <a:cs typeface="Comfortaa"/>
                <a:sym typeface="Comfortaa"/>
              </a:rPr>
              <a:t>Inversión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36E234F-6669-13E2-BE9A-C22D3FB9F11E}"/>
              </a:ext>
            </a:extLst>
          </p:cNvPr>
          <p:cNvSpPr txBox="1"/>
          <p:nvPr/>
        </p:nvSpPr>
        <p:spPr>
          <a:xfrm>
            <a:off x="104774" y="6359009"/>
            <a:ext cx="45243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2400" dirty="0">
                <a:solidFill>
                  <a:schemeClr val="bg1"/>
                </a:solidFill>
                <a:latin typeface="Century Gothic" panose="020B0502020202020204" pitchFamily="34" charset="0"/>
                <a:ea typeface="Comfortaa"/>
                <a:cs typeface="Comfortaa"/>
                <a:sym typeface="Comfortaa"/>
              </a:rPr>
              <a:t>www.</a:t>
            </a:r>
            <a:r>
              <a:rPr lang="es-CO" sz="2200" dirty="0">
                <a:solidFill>
                  <a:schemeClr val="bg1"/>
                </a:solidFill>
                <a:latin typeface="Century Gothic" panose="020B0502020202020204" pitchFamily="34" charset="0"/>
                <a:ea typeface="Comfortaa"/>
                <a:cs typeface="Comfortaa"/>
                <a:sym typeface="Comfortaa"/>
              </a:rPr>
              <a:t>carlosfcometa</a:t>
            </a:r>
            <a:r>
              <a:rPr lang="es-CO" sz="2400" dirty="0">
                <a:solidFill>
                  <a:schemeClr val="bg1"/>
                </a:solidFill>
                <a:latin typeface="Century Gothic" panose="020B0502020202020204" pitchFamily="34" charset="0"/>
                <a:ea typeface="Comfortaa"/>
                <a:cs typeface="Comfortaa"/>
                <a:sym typeface="Comfortaa"/>
              </a:rPr>
              <a:t>.com</a:t>
            </a:r>
          </a:p>
        </p:txBody>
      </p:sp>
      <p:sp>
        <p:nvSpPr>
          <p:cNvPr id="3" name="Google Shape;209;p21">
            <a:extLst>
              <a:ext uri="{FF2B5EF4-FFF2-40B4-BE49-F238E27FC236}">
                <a16:creationId xmlns:a16="http://schemas.microsoft.com/office/drawing/2014/main" id="{A0DD2E92-3D3C-9FAD-874D-D856D6686C86}"/>
              </a:ext>
            </a:extLst>
          </p:cNvPr>
          <p:cNvSpPr/>
          <p:nvPr/>
        </p:nvSpPr>
        <p:spPr>
          <a:xfrm>
            <a:off x="4869237" y="352634"/>
            <a:ext cx="6970338" cy="5097382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s-CO" sz="3600" kern="0" dirty="0"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0.  Visualización Idea de Negocio</a:t>
            </a:r>
          </a:p>
          <a:p>
            <a:pPr marL="457200" lvl="0" indent="-457200">
              <a:buAutoNum type="arabicPeriod"/>
            </a:pPr>
            <a:r>
              <a:rPr lang="es-CO" sz="3600" kern="0" dirty="0"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Estudio de Mercados</a:t>
            </a:r>
          </a:p>
          <a:p>
            <a:pPr marL="457200" lvl="0" indent="-457200">
              <a:buAutoNum type="arabicPeriod"/>
            </a:pPr>
            <a:r>
              <a:rPr lang="es-CO" sz="3600" kern="0" dirty="0"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Estudio Técnico</a:t>
            </a:r>
          </a:p>
          <a:p>
            <a:pPr marL="457200" lvl="0" indent="-457200">
              <a:buAutoNum type="arabicPeriod"/>
            </a:pPr>
            <a:r>
              <a:rPr lang="es-CO" sz="3600" kern="0" dirty="0">
                <a:solidFill>
                  <a:srgbClr val="0070C0"/>
                </a:solidFill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Estudio Legal y Organizacional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s-CO" sz="3600" kern="0" dirty="0">
                <a:solidFill>
                  <a:srgbClr val="0070C0"/>
                </a:solidFill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Marcos legales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s-CO" sz="3600" kern="0" dirty="0">
                <a:solidFill>
                  <a:srgbClr val="0070C0"/>
                </a:solidFill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Posición legal para la conformación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s-CO" sz="3600" kern="0" dirty="0">
                <a:solidFill>
                  <a:srgbClr val="0070C0"/>
                </a:solidFill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Análisis de necesidades de personal</a:t>
            </a:r>
          </a:p>
          <a:p>
            <a:pPr marL="457200" lvl="0" indent="-457200">
              <a:buAutoNum type="arabicPeriod"/>
            </a:pPr>
            <a:r>
              <a:rPr lang="es-CO" sz="3600" kern="0" dirty="0"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Estudio Financiero</a:t>
            </a:r>
          </a:p>
          <a:p>
            <a:pPr marL="457200" lvl="0" indent="-457200">
              <a:buAutoNum type="arabicPeriod"/>
            </a:pPr>
            <a:r>
              <a:rPr lang="es-CO" sz="3600" kern="0" dirty="0"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Evaluación del Proyecto</a:t>
            </a:r>
          </a:p>
        </p:txBody>
      </p:sp>
    </p:spTree>
    <p:extLst>
      <p:ext uri="{BB962C8B-B14F-4D97-AF65-F5344CB8AC3E}">
        <p14:creationId xmlns:p14="http://schemas.microsoft.com/office/powerpoint/2010/main" val="3528960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7F5F51A0-B96A-98BE-BF5E-C4537D873D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79" y="6379943"/>
            <a:ext cx="12100561" cy="477897"/>
          </a:xfrm>
          <a:prstGeom prst="rect">
            <a:avLst/>
          </a:prstGeom>
          <a:solidFill>
            <a:srgbClr val="B52E00"/>
          </a:solidFill>
          <a:ln w="9525">
            <a:miter lim="800000"/>
            <a:headEnd/>
            <a:tailEnd/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legacyObliqueTopLeft">
              <a:rot lat="0" lon="0" rev="0"/>
            </a:camera>
            <a:lightRig rig="legacyFlat3" dir="b"/>
          </a:scene3d>
          <a:sp3d extrusionH="152400" prstMaterial="legacyMatte">
            <a:bevelT w="13500" h="13500" prst="angle"/>
            <a:bevelB w="13500" h="13500" prst="angle"/>
            <a:extrusionClr>
              <a:schemeClr val="bg1"/>
            </a:extrusionClr>
            <a:contourClr>
              <a:srgbClr val="002060"/>
            </a:contourClr>
          </a:sp3d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ES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F38A7C7-1E29-42D5-182C-3CA778B62951}"/>
              </a:ext>
            </a:extLst>
          </p:cNvPr>
          <p:cNvSpPr txBox="1"/>
          <p:nvPr/>
        </p:nvSpPr>
        <p:spPr>
          <a:xfrm>
            <a:off x="8515349" y="6387584"/>
            <a:ext cx="351472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CO" sz="2200" dirty="0">
                <a:solidFill>
                  <a:schemeClr val="bg1"/>
                </a:solidFill>
                <a:latin typeface="Cooper Black" panose="0208090404030B020404" pitchFamily="18" charset="0"/>
                <a:ea typeface="Comfortaa"/>
                <a:cs typeface="Comfortaa"/>
                <a:sym typeface="Comfortaa"/>
              </a:rPr>
              <a:t>Carlos F. Cometa H.</a:t>
            </a:r>
          </a:p>
        </p:txBody>
      </p:sp>
      <p:sp>
        <p:nvSpPr>
          <p:cNvPr id="2" name="Google Shape;209;p21">
            <a:extLst>
              <a:ext uri="{FF2B5EF4-FFF2-40B4-BE49-F238E27FC236}">
                <a16:creationId xmlns:a16="http://schemas.microsoft.com/office/drawing/2014/main" id="{602E0576-9FC4-7EBD-09E3-C0D2AD8D0CB4}"/>
              </a:ext>
            </a:extLst>
          </p:cNvPr>
          <p:cNvSpPr/>
          <p:nvPr/>
        </p:nvSpPr>
        <p:spPr>
          <a:xfrm>
            <a:off x="40061" y="1719125"/>
            <a:ext cx="4055690" cy="2757625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s-CO" sz="5400" b="1" dirty="0">
                <a:solidFill>
                  <a:srgbClr val="002060"/>
                </a:solidFill>
                <a:latin typeface="Cooper Black" panose="0208090404030B020404" pitchFamily="18" charset="0"/>
                <a:ea typeface="Comfortaa"/>
                <a:cs typeface="Comfortaa"/>
                <a:sym typeface="Comfortaa"/>
              </a:rPr>
              <a:t>Proyecto </a:t>
            </a:r>
          </a:p>
          <a:p>
            <a:pPr algn="ctr"/>
            <a:r>
              <a:rPr lang="es-CO" sz="5400" b="1" dirty="0">
                <a:solidFill>
                  <a:srgbClr val="002060"/>
                </a:solidFill>
                <a:latin typeface="Cooper Black" panose="0208090404030B020404" pitchFamily="18" charset="0"/>
                <a:ea typeface="Comfortaa"/>
                <a:cs typeface="Comfortaa"/>
                <a:sym typeface="Comfortaa"/>
              </a:rPr>
              <a:t>de </a:t>
            </a:r>
          </a:p>
          <a:p>
            <a:pPr algn="ctr"/>
            <a:r>
              <a:rPr lang="es-CO" sz="5400" b="1" dirty="0">
                <a:solidFill>
                  <a:srgbClr val="002060"/>
                </a:solidFill>
                <a:latin typeface="Cooper Black" panose="0208090404030B020404" pitchFamily="18" charset="0"/>
                <a:ea typeface="Comfortaa"/>
                <a:cs typeface="Comfortaa"/>
                <a:sym typeface="Comfortaa"/>
              </a:rPr>
              <a:t>Inversión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36E234F-6669-13E2-BE9A-C22D3FB9F11E}"/>
              </a:ext>
            </a:extLst>
          </p:cNvPr>
          <p:cNvSpPr txBox="1"/>
          <p:nvPr/>
        </p:nvSpPr>
        <p:spPr>
          <a:xfrm>
            <a:off x="104774" y="6359009"/>
            <a:ext cx="45243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2400" dirty="0">
                <a:solidFill>
                  <a:schemeClr val="bg1"/>
                </a:solidFill>
                <a:latin typeface="Century Gothic" panose="020B0502020202020204" pitchFamily="34" charset="0"/>
                <a:ea typeface="Comfortaa"/>
                <a:cs typeface="Comfortaa"/>
                <a:sym typeface="Comfortaa"/>
              </a:rPr>
              <a:t>www.</a:t>
            </a:r>
            <a:r>
              <a:rPr lang="es-CO" sz="2200" dirty="0">
                <a:solidFill>
                  <a:schemeClr val="bg1"/>
                </a:solidFill>
                <a:latin typeface="Century Gothic" panose="020B0502020202020204" pitchFamily="34" charset="0"/>
                <a:ea typeface="Comfortaa"/>
                <a:cs typeface="Comfortaa"/>
                <a:sym typeface="Comfortaa"/>
              </a:rPr>
              <a:t>carlosfcometa</a:t>
            </a:r>
            <a:r>
              <a:rPr lang="es-CO" sz="2400" dirty="0">
                <a:solidFill>
                  <a:schemeClr val="bg1"/>
                </a:solidFill>
                <a:latin typeface="Century Gothic" panose="020B0502020202020204" pitchFamily="34" charset="0"/>
                <a:ea typeface="Comfortaa"/>
                <a:cs typeface="Comfortaa"/>
                <a:sym typeface="Comfortaa"/>
              </a:rPr>
              <a:t>.com</a:t>
            </a:r>
          </a:p>
        </p:txBody>
      </p:sp>
      <p:sp>
        <p:nvSpPr>
          <p:cNvPr id="3" name="Google Shape;209;p21">
            <a:extLst>
              <a:ext uri="{FF2B5EF4-FFF2-40B4-BE49-F238E27FC236}">
                <a16:creationId xmlns:a16="http://schemas.microsoft.com/office/drawing/2014/main" id="{A0DD2E92-3D3C-9FAD-874D-D856D6686C86}"/>
              </a:ext>
            </a:extLst>
          </p:cNvPr>
          <p:cNvSpPr/>
          <p:nvPr/>
        </p:nvSpPr>
        <p:spPr>
          <a:xfrm>
            <a:off x="4869237" y="352634"/>
            <a:ext cx="6970338" cy="5097382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s-CO" sz="3600" kern="0" dirty="0"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0.  Visualización Idea de Negocio</a:t>
            </a:r>
          </a:p>
          <a:p>
            <a:pPr marL="457200" lvl="0" indent="-457200">
              <a:buAutoNum type="arabicPeriod"/>
            </a:pPr>
            <a:r>
              <a:rPr lang="es-CO" sz="3600" kern="0" dirty="0"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Estudio de Mercados</a:t>
            </a:r>
          </a:p>
          <a:p>
            <a:pPr marL="457200" lvl="0" indent="-457200">
              <a:buAutoNum type="arabicPeriod"/>
            </a:pPr>
            <a:r>
              <a:rPr lang="es-CO" sz="3600" kern="0" dirty="0"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Estudio Técnico</a:t>
            </a:r>
          </a:p>
          <a:p>
            <a:pPr marL="457200" lvl="0" indent="-457200">
              <a:buAutoNum type="arabicPeriod"/>
            </a:pPr>
            <a:r>
              <a:rPr lang="es-CO" sz="3600" kern="0" dirty="0"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Estudio Legal y Organizacional</a:t>
            </a:r>
          </a:p>
          <a:p>
            <a:pPr marL="457200" lvl="0" indent="-457200">
              <a:buAutoNum type="arabicPeriod"/>
            </a:pPr>
            <a:r>
              <a:rPr lang="es-CO" sz="3600" kern="0" dirty="0">
                <a:solidFill>
                  <a:srgbClr val="0070C0"/>
                </a:solidFill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Estudio Financiero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s-CO" sz="3600" kern="0" dirty="0">
                <a:solidFill>
                  <a:srgbClr val="0070C0"/>
                </a:solidFill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Presupuesto de Inversión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s-CO" sz="3600" kern="0" dirty="0">
                <a:solidFill>
                  <a:srgbClr val="0070C0"/>
                </a:solidFill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Presupuesto de Gastos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s-CO" sz="3600" kern="0" dirty="0">
                <a:solidFill>
                  <a:srgbClr val="0070C0"/>
                </a:solidFill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Presupuesto de Costos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s-CO" sz="3600" kern="0" dirty="0">
                <a:solidFill>
                  <a:srgbClr val="0070C0"/>
                </a:solidFill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Presupuesto de Ingresos</a:t>
            </a:r>
          </a:p>
          <a:p>
            <a:pPr marL="457200" lvl="0" indent="-457200">
              <a:buAutoNum type="arabicPeriod"/>
            </a:pPr>
            <a:r>
              <a:rPr lang="es-CO" sz="3600" kern="0" dirty="0"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Evaluación del Proyecto</a:t>
            </a:r>
          </a:p>
        </p:txBody>
      </p:sp>
    </p:spTree>
    <p:extLst>
      <p:ext uri="{BB962C8B-B14F-4D97-AF65-F5344CB8AC3E}">
        <p14:creationId xmlns:p14="http://schemas.microsoft.com/office/powerpoint/2010/main" val="2787454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7F5F51A0-B96A-98BE-BF5E-C4537D873D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79" y="6379943"/>
            <a:ext cx="12100561" cy="477897"/>
          </a:xfrm>
          <a:prstGeom prst="rect">
            <a:avLst/>
          </a:prstGeom>
          <a:solidFill>
            <a:srgbClr val="B52E00"/>
          </a:solidFill>
          <a:ln w="9525">
            <a:miter lim="800000"/>
            <a:headEnd/>
            <a:tailEnd/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legacyObliqueTopLeft">
              <a:rot lat="0" lon="0" rev="0"/>
            </a:camera>
            <a:lightRig rig="legacyFlat3" dir="b"/>
          </a:scene3d>
          <a:sp3d extrusionH="152400" prstMaterial="legacyMatte">
            <a:bevelT w="13500" h="13500" prst="angle"/>
            <a:bevelB w="13500" h="13500" prst="angle"/>
            <a:extrusionClr>
              <a:schemeClr val="bg1"/>
            </a:extrusionClr>
            <a:contourClr>
              <a:srgbClr val="002060"/>
            </a:contourClr>
          </a:sp3d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ES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F38A7C7-1E29-42D5-182C-3CA778B62951}"/>
              </a:ext>
            </a:extLst>
          </p:cNvPr>
          <p:cNvSpPr txBox="1"/>
          <p:nvPr/>
        </p:nvSpPr>
        <p:spPr>
          <a:xfrm>
            <a:off x="8515349" y="6387584"/>
            <a:ext cx="351472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CO" sz="2200" dirty="0">
                <a:solidFill>
                  <a:schemeClr val="bg1"/>
                </a:solidFill>
                <a:latin typeface="Cooper Black" panose="0208090404030B020404" pitchFamily="18" charset="0"/>
                <a:ea typeface="Comfortaa"/>
                <a:cs typeface="Comfortaa"/>
                <a:sym typeface="Comfortaa"/>
              </a:rPr>
              <a:t>Carlos F. Cometa H.</a:t>
            </a:r>
          </a:p>
        </p:txBody>
      </p:sp>
      <p:sp>
        <p:nvSpPr>
          <p:cNvPr id="2" name="Google Shape;209;p21">
            <a:extLst>
              <a:ext uri="{FF2B5EF4-FFF2-40B4-BE49-F238E27FC236}">
                <a16:creationId xmlns:a16="http://schemas.microsoft.com/office/drawing/2014/main" id="{602E0576-9FC4-7EBD-09E3-C0D2AD8D0CB4}"/>
              </a:ext>
            </a:extLst>
          </p:cNvPr>
          <p:cNvSpPr/>
          <p:nvPr/>
        </p:nvSpPr>
        <p:spPr>
          <a:xfrm>
            <a:off x="40061" y="1719125"/>
            <a:ext cx="4055690" cy="2757625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s-CO" sz="5400" b="1" dirty="0">
                <a:solidFill>
                  <a:srgbClr val="002060"/>
                </a:solidFill>
                <a:latin typeface="Cooper Black" panose="0208090404030B020404" pitchFamily="18" charset="0"/>
                <a:ea typeface="Comfortaa"/>
                <a:cs typeface="Comfortaa"/>
                <a:sym typeface="Comfortaa"/>
              </a:rPr>
              <a:t>Proyecto </a:t>
            </a:r>
          </a:p>
          <a:p>
            <a:pPr algn="ctr"/>
            <a:r>
              <a:rPr lang="es-CO" sz="5400" b="1" dirty="0">
                <a:solidFill>
                  <a:srgbClr val="002060"/>
                </a:solidFill>
                <a:latin typeface="Cooper Black" panose="0208090404030B020404" pitchFamily="18" charset="0"/>
                <a:ea typeface="Comfortaa"/>
                <a:cs typeface="Comfortaa"/>
                <a:sym typeface="Comfortaa"/>
              </a:rPr>
              <a:t>de </a:t>
            </a:r>
          </a:p>
          <a:p>
            <a:pPr algn="ctr"/>
            <a:r>
              <a:rPr lang="es-CO" sz="5400" b="1" dirty="0">
                <a:solidFill>
                  <a:srgbClr val="002060"/>
                </a:solidFill>
                <a:latin typeface="Cooper Black" panose="0208090404030B020404" pitchFamily="18" charset="0"/>
                <a:ea typeface="Comfortaa"/>
                <a:cs typeface="Comfortaa"/>
                <a:sym typeface="Comfortaa"/>
              </a:rPr>
              <a:t>Inversión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36E234F-6669-13E2-BE9A-C22D3FB9F11E}"/>
              </a:ext>
            </a:extLst>
          </p:cNvPr>
          <p:cNvSpPr txBox="1"/>
          <p:nvPr/>
        </p:nvSpPr>
        <p:spPr>
          <a:xfrm>
            <a:off x="104774" y="6359009"/>
            <a:ext cx="45243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2400" dirty="0">
                <a:solidFill>
                  <a:schemeClr val="bg1"/>
                </a:solidFill>
                <a:latin typeface="Century Gothic" panose="020B0502020202020204" pitchFamily="34" charset="0"/>
                <a:ea typeface="Comfortaa"/>
                <a:cs typeface="Comfortaa"/>
                <a:sym typeface="Comfortaa"/>
              </a:rPr>
              <a:t>www.</a:t>
            </a:r>
            <a:r>
              <a:rPr lang="es-CO" sz="2200" dirty="0">
                <a:solidFill>
                  <a:schemeClr val="bg1"/>
                </a:solidFill>
                <a:latin typeface="Century Gothic" panose="020B0502020202020204" pitchFamily="34" charset="0"/>
                <a:ea typeface="Comfortaa"/>
                <a:cs typeface="Comfortaa"/>
                <a:sym typeface="Comfortaa"/>
              </a:rPr>
              <a:t>carlosfcometa</a:t>
            </a:r>
            <a:r>
              <a:rPr lang="es-CO" sz="2400" dirty="0">
                <a:solidFill>
                  <a:schemeClr val="bg1"/>
                </a:solidFill>
                <a:latin typeface="Century Gothic" panose="020B0502020202020204" pitchFamily="34" charset="0"/>
                <a:ea typeface="Comfortaa"/>
                <a:cs typeface="Comfortaa"/>
                <a:sym typeface="Comfortaa"/>
              </a:rPr>
              <a:t>.com</a:t>
            </a:r>
          </a:p>
        </p:txBody>
      </p:sp>
      <p:sp>
        <p:nvSpPr>
          <p:cNvPr id="3" name="Google Shape;209;p21">
            <a:extLst>
              <a:ext uri="{FF2B5EF4-FFF2-40B4-BE49-F238E27FC236}">
                <a16:creationId xmlns:a16="http://schemas.microsoft.com/office/drawing/2014/main" id="{A0DD2E92-3D3C-9FAD-874D-D856D6686C86}"/>
              </a:ext>
            </a:extLst>
          </p:cNvPr>
          <p:cNvSpPr/>
          <p:nvPr/>
        </p:nvSpPr>
        <p:spPr>
          <a:xfrm>
            <a:off x="4869237" y="352634"/>
            <a:ext cx="6970338" cy="5097382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s-CO" sz="3600" kern="0" dirty="0"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0.  Visualización Idea de Negocio</a:t>
            </a:r>
          </a:p>
          <a:p>
            <a:pPr marL="457200" lvl="0" indent="-457200">
              <a:buAutoNum type="arabicPeriod"/>
            </a:pPr>
            <a:r>
              <a:rPr lang="es-CO" sz="3600" kern="0" dirty="0"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Estudio de Mercados</a:t>
            </a:r>
          </a:p>
          <a:p>
            <a:pPr marL="457200" lvl="0" indent="-457200">
              <a:buAutoNum type="arabicPeriod"/>
            </a:pPr>
            <a:r>
              <a:rPr lang="es-CO" sz="3600" kern="0" dirty="0"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Estudio Técnico</a:t>
            </a:r>
          </a:p>
          <a:p>
            <a:pPr marL="457200" lvl="0" indent="-457200">
              <a:buAutoNum type="arabicPeriod"/>
            </a:pPr>
            <a:r>
              <a:rPr lang="es-CO" sz="3600" kern="0" dirty="0"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Estudio Legal y Organizacional</a:t>
            </a:r>
          </a:p>
          <a:p>
            <a:pPr marL="457200" lvl="0" indent="-457200">
              <a:buAutoNum type="arabicPeriod"/>
            </a:pPr>
            <a:r>
              <a:rPr lang="es-CO" sz="3600" kern="0" dirty="0"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Estudio Financiero</a:t>
            </a:r>
          </a:p>
          <a:p>
            <a:pPr marL="457200" lvl="0" indent="-457200">
              <a:buAutoNum type="arabicPeriod"/>
            </a:pPr>
            <a:r>
              <a:rPr lang="es-CO" sz="3600" kern="0" dirty="0">
                <a:solidFill>
                  <a:srgbClr val="0070C0"/>
                </a:solidFill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Evaluación del Proyecto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s-CO" sz="3600" kern="0" dirty="0">
                <a:solidFill>
                  <a:srgbClr val="0070C0"/>
                </a:solidFill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Financiera: VPN, TIR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s-CO" sz="3600" kern="0" dirty="0">
                <a:solidFill>
                  <a:srgbClr val="0070C0"/>
                </a:solidFill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Ambiental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s-CO" sz="3600" kern="0" dirty="0">
                <a:solidFill>
                  <a:srgbClr val="0070C0"/>
                </a:solidFill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</a:t>
            </a:r>
          </a:p>
        </p:txBody>
      </p:sp>
    </p:spTree>
    <p:extLst>
      <p:ext uri="{BB962C8B-B14F-4D97-AF65-F5344CB8AC3E}">
        <p14:creationId xmlns:p14="http://schemas.microsoft.com/office/powerpoint/2010/main" val="7550933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269</Words>
  <Application>Microsoft Office PowerPoint</Application>
  <PresentationFormat>Panorámica</PresentationFormat>
  <Paragraphs>93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Agency FB</vt:lpstr>
      <vt:lpstr>Arial</vt:lpstr>
      <vt:lpstr>Calibri</vt:lpstr>
      <vt:lpstr>Calibri Light</vt:lpstr>
      <vt:lpstr>Century Gothic</vt:lpstr>
      <vt:lpstr>Cooper Black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MANUEL RODRIGUEZ LANZA</dc:creator>
  <cp:lastModifiedBy>JUAN MANUEL RODRIGUEZ LANZA</cp:lastModifiedBy>
  <cp:revision>2</cp:revision>
  <dcterms:created xsi:type="dcterms:W3CDTF">2024-01-07T02:46:17Z</dcterms:created>
  <dcterms:modified xsi:type="dcterms:W3CDTF">2024-01-07T03:48:25Z</dcterms:modified>
</cp:coreProperties>
</file>